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7" r:id="rId10"/>
    <p:sldId id="263" r:id="rId11"/>
    <p:sldId id="268" r:id="rId12"/>
    <p:sldId id="282" r:id="rId13"/>
    <p:sldId id="288" r:id="rId14"/>
    <p:sldId id="28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4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88851-4B69-47B9-AC7C-6A8AD8C9D1E8}" type="datetimeFigureOut">
              <a:rPr lang="en-US" smtClean="0"/>
              <a:t>7/3/2020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C2D0-FCB3-42FA-BB8B-468361A0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874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88851-4B69-47B9-AC7C-6A8AD8C9D1E8}" type="datetimeFigureOut">
              <a:rPr lang="en-US" smtClean="0"/>
              <a:t>7/3/2020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C2D0-FCB3-42FA-BB8B-468361A0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356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88851-4B69-47B9-AC7C-6A8AD8C9D1E8}" type="datetimeFigureOut">
              <a:rPr lang="en-US" smtClean="0"/>
              <a:t>7/3/2020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C2D0-FCB3-42FA-BB8B-468361A0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930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88851-4B69-47B9-AC7C-6A8AD8C9D1E8}" type="datetimeFigureOut">
              <a:rPr lang="en-US" smtClean="0"/>
              <a:t>7/3/2020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C2D0-FCB3-42FA-BB8B-468361A0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766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88851-4B69-47B9-AC7C-6A8AD8C9D1E8}" type="datetimeFigureOut">
              <a:rPr lang="en-US" smtClean="0"/>
              <a:t>7/3/2020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C2D0-FCB3-42FA-BB8B-468361A0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174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88851-4B69-47B9-AC7C-6A8AD8C9D1E8}" type="datetimeFigureOut">
              <a:rPr lang="en-US" smtClean="0"/>
              <a:t>7/3/2020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C2D0-FCB3-42FA-BB8B-468361A0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044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88851-4B69-47B9-AC7C-6A8AD8C9D1E8}" type="datetimeFigureOut">
              <a:rPr lang="en-US" smtClean="0"/>
              <a:t>7/3/2020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C2D0-FCB3-42FA-BB8B-468361A0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010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88851-4B69-47B9-AC7C-6A8AD8C9D1E8}" type="datetimeFigureOut">
              <a:rPr lang="en-US" smtClean="0"/>
              <a:t>7/3/2020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C2D0-FCB3-42FA-BB8B-468361A0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35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88851-4B69-47B9-AC7C-6A8AD8C9D1E8}" type="datetimeFigureOut">
              <a:rPr lang="en-US" smtClean="0"/>
              <a:t>7/3/2020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C2D0-FCB3-42FA-BB8B-468361A0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960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88851-4B69-47B9-AC7C-6A8AD8C9D1E8}" type="datetimeFigureOut">
              <a:rPr lang="en-US" smtClean="0"/>
              <a:t>7/3/2020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C2D0-FCB3-42FA-BB8B-468361A0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288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88851-4B69-47B9-AC7C-6A8AD8C9D1E8}" type="datetimeFigureOut">
              <a:rPr lang="en-US" smtClean="0"/>
              <a:t>7/3/2020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C2D0-FCB3-42FA-BB8B-468361A0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212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88851-4B69-47B9-AC7C-6A8AD8C9D1E8}" type="datetimeFigureOut">
              <a:rPr lang="en-US" smtClean="0"/>
              <a:t>7/3/2020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CC2D0-FCB3-42FA-BB8B-468361A0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070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B5E60-B308-42D6-AB40-F27002CC91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Overview of Global and Regional Agreements on PGRFA, including Forests and Animal Genetic Resources for Food and Agriculture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FE5C61-129C-4BDC-96A6-EF96A8FFC7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4211640"/>
            <a:ext cx="9144000" cy="1655762"/>
          </a:xfrm>
        </p:spPr>
        <p:txBody>
          <a:bodyPr>
            <a:normAutofit fontScale="92500" lnSpcReduction="20000"/>
          </a:bodyPr>
          <a:lstStyle/>
          <a:p>
            <a:r>
              <a:rPr lang="en-US" sz="2000" b="1" dirty="0"/>
              <a:t>Dr. Asif </a:t>
            </a:r>
            <a:r>
              <a:rPr lang="en-US" sz="2000" b="1" dirty="0" err="1"/>
              <a:t>Javaid</a:t>
            </a:r>
            <a:endParaRPr lang="en-US" sz="2000" b="1" dirty="0"/>
          </a:p>
          <a:p>
            <a:r>
              <a:rPr lang="en-US" sz="2000" b="1" dirty="0"/>
              <a:t>Program Leader, Plant Genetic Resources Program</a:t>
            </a:r>
          </a:p>
          <a:p>
            <a:r>
              <a:rPr lang="en-US" sz="2000" b="1" dirty="0"/>
              <a:t>Bio-resources Conservation Institute, National Agricultural Research Center, </a:t>
            </a:r>
          </a:p>
          <a:p>
            <a:r>
              <a:rPr lang="en-US" sz="2000" b="1" dirty="0"/>
              <a:t>Islamabad, Pakistan</a:t>
            </a:r>
          </a:p>
          <a:p>
            <a:r>
              <a:rPr lang="en-US" sz="2000" b="1" dirty="0"/>
              <a:t>Email: javaidpgri@gmail.com</a:t>
            </a:r>
          </a:p>
        </p:txBody>
      </p:sp>
    </p:spTree>
    <p:extLst>
      <p:ext uri="{BB962C8B-B14F-4D97-AF65-F5344CB8AC3E}">
        <p14:creationId xmlns:p14="http://schemas.microsoft.com/office/powerpoint/2010/main" val="28648715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AD00B-746F-4AC2-9440-CE66C0680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Nagoya Protocol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436BAB-77E9-4D34-A549-0D870D2080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The Nagoya Protocol is a supplementary agreement to the convention on biological diversity.</a:t>
            </a:r>
          </a:p>
          <a:p>
            <a:pPr algn="just"/>
            <a:r>
              <a:rPr lang="en-US" dirty="0"/>
              <a:t>Its objective is the fair and equitable sharing of benefits arising from the utilization of genetic resources, thereby contributing to the conservation and sustainable use of biodiversity.</a:t>
            </a:r>
          </a:p>
          <a:p>
            <a:pPr algn="just"/>
            <a:r>
              <a:rPr lang="en-US" dirty="0"/>
              <a:t>The Protocol also addresses traditional knowledge associated with genetic resources. </a:t>
            </a:r>
          </a:p>
          <a:p>
            <a:pPr algn="just"/>
            <a:endParaRPr lang="en-US" dirty="0"/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7145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22D23-4994-4E16-9A16-14B4283F0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Nagoya Protocol Obligations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3C096D-70D4-4AE3-A057-03C18544E7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n-US" dirty="0"/>
              <a:t>Nagoya Protocol has following obligations:</a:t>
            </a:r>
          </a:p>
          <a:p>
            <a:pPr marL="0" indent="0" algn="just">
              <a:buNone/>
            </a:pPr>
            <a:r>
              <a:rPr lang="en-US" b="1" dirty="0"/>
              <a:t>Access</a:t>
            </a:r>
            <a:r>
              <a:rPr lang="en-US" dirty="0"/>
              <a:t> – Users seeking access to genetic resources must get permission from the provider country (known as prior informed consent, PIC), unless otherwise determined by that Party </a:t>
            </a:r>
          </a:p>
          <a:p>
            <a:pPr marL="0" indent="0" algn="just">
              <a:buNone/>
            </a:pPr>
            <a:r>
              <a:rPr lang="en-US" b="1" dirty="0"/>
              <a:t>Benefit-sharing</a:t>
            </a:r>
            <a:r>
              <a:rPr lang="en-US" dirty="0"/>
              <a:t> – provider and user must negotiate an agreement to share benefits resulting from the use of a genetic resource (known as mutually agreed terms, MAT) </a:t>
            </a:r>
          </a:p>
          <a:p>
            <a:pPr marL="0" indent="0" algn="just">
              <a:buNone/>
            </a:pPr>
            <a:r>
              <a:rPr lang="en-US" b="1" dirty="0"/>
              <a:t>Compliance</a:t>
            </a:r>
            <a:r>
              <a:rPr lang="en-US" dirty="0"/>
              <a:t> – Protocol creates obligations to comply with national ABS legislation and mutually agreed terms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28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235074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ITPGRFA/MLS and CBD/NP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1954447"/>
              </p:ext>
            </p:extLst>
          </p:nvPr>
        </p:nvGraphicFramePr>
        <p:xfrm>
          <a:off x="457200" y="1600200"/>
          <a:ext cx="8229600" cy="466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3900773478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30252590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ITPGRFA/MLS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CBD/NP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89205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altLang="en-US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Requires minimum national law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Requires national legislation and administration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48553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Terms of access and benefit-sharing are already spelt out in the SMTA, and cannot be negotiated.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Terms of access and benefit-sharing conditions are established on case to case basis.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0346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It is for all PGRFA of Annex 1 crops, when used for research and breeding in the field of food and agriculture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It is for all genetic resources, in the absence of specialized international regimes (e.g. the MLS)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236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altLang="en-US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Benefit-sharing is centralized through the benefit sharing fund. Monetary benefits do not flow back to the provider country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Benefits are shared with the provider country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7027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spc="-30" dirty="0">
                          <a:effectLst/>
                        </a:rPr>
                        <a:t>Transfer </a:t>
                      </a:r>
                      <a:r>
                        <a:rPr lang="en-US" sz="1800" dirty="0">
                          <a:effectLst/>
                        </a:rPr>
                        <a:t>of </a:t>
                      </a:r>
                      <a:r>
                        <a:rPr lang="en-US" sz="1800" spc="-25" dirty="0">
                          <a:effectLst/>
                        </a:rPr>
                        <a:t>PGRFA </a:t>
                      </a:r>
                      <a:r>
                        <a:rPr lang="en-US" sz="1800" spc="-15" dirty="0">
                          <a:effectLst/>
                        </a:rPr>
                        <a:t>from </a:t>
                      </a:r>
                      <a:r>
                        <a:rPr lang="en-US" sz="1800" dirty="0">
                          <a:effectLst/>
                        </a:rPr>
                        <a:t>natural and legal persons</a:t>
                      </a:r>
                      <a:r>
                        <a:rPr lang="en-US" sz="1800" spc="-310" dirty="0">
                          <a:effectLst/>
                        </a:rPr>
                        <a:t> </a:t>
                      </a:r>
                      <a:r>
                        <a:rPr lang="en-US" sz="1800" dirty="0">
                          <a:effectLst/>
                        </a:rPr>
                        <a:t>who</a:t>
                      </a:r>
                      <a:r>
                        <a:rPr lang="en-US" sz="1800" spc="-315" dirty="0">
                          <a:effectLst/>
                        </a:rPr>
                        <a:t> </a:t>
                      </a:r>
                      <a:r>
                        <a:rPr lang="en-US" sz="1800" spc="-20" dirty="0">
                          <a:effectLst/>
                        </a:rPr>
                        <a:t>have</a:t>
                      </a:r>
                      <a:r>
                        <a:rPr lang="en-US" sz="1800" spc="-295" dirty="0">
                          <a:effectLst/>
                        </a:rPr>
                        <a:t> </a:t>
                      </a:r>
                      <a:r>
                        <a:rPr lang="en-US" sz="1800" dirty="0">
                          <a:effectLst/>
                        </a:rPr>
                        <a:t>put</a:t>
                      </a:r>
                      <a:r>
                        <a:rPr lang="en-US" sz="1800" spc="-315" dirty="0">
                          <a:effectLst/>
                        </a:rPr>
                        <a:t> </a:t>
                      </a:r>
                      <a:r>
                        <a:rPr lang="en-US" sz="1800" spc="-25" dirty="0">
                          <a:effectLst/>
                        </a:rPr>
                        <a:t>PGRFA</a:t>
                      </a:r>
                      <a:r>
                        <a:rPr lang="en-US" sz="1800" spc="-305" dirty="0">
                          <a:effectLst/>
                        </a:rPr>
                        <a:t> </a:t>
                      </a:r>
                      <a:r>
                        <a:rPr lang="en-US" sz="1800" dirty="0">
                          <a:effectLst/>
                        </a:rPr>
                        <a:t>voluntarily</a:t>
                      </a:r>
                      <a:r>
                        <a:rPr lang="en-US" sz="1800" spc="-305" dirty="0">
                          <a:effectLst/>
                        </a:rPr>
                        <a:t> </a:t>
                      </a:r>
                      <a:r>
                        <a:rPr lang="en-US" sz="1800" dirty="0">
                          <a:effectLst/>
                        </a:rPr>
                        <a:t>in the MLS</a:t>
                      </a:r>
                      <a:endParaRPr lang="en-US" sz="105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Use of genetic resources is monitored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3511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69958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C10A7F-647A-47B8-AB00-EC6D8FEA6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Pakistan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70797-F6F9-41A8-A51E-A0D2417EF0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b="1" dirty="0"/>
              <a:t>ITPGRFA/MLS:</a:t>
            </a:r>
            <a:r>
              <a:rPr lang="en-US" dirty="0"/>
              <a:t> </a:t>
            </a:r>
          </a:p>
          <a:p>
            <a:pPr marL="0" indent="0" algn="just">
              <a:buNone/>
            </a:pPr>
            <a:r>
              <a:rPr lang="en-US" dirty="0"/>
              <a:t>   Ministry of National Food Security and Research</a:t>
            </a:r>
          </a:p>
          <a:p>
            <a:pPr algn="just"/>
            <a:r>
              <a:rPr lang="en-US" b="1" dirty="0"/>
              <a:t>CBD/Nagoya Protocol:</a:t>
            </a:r>
            <a:r>
              <a:rPr lang="en-US" dirty="0"/>
              <a:t> </a:t>
            </a:r>
          </a:p>
          <a:p>
            <a:pPr marL="0" indent="0" algn="just">
              <a:buNone/>
            </a:pPr>
            <a:r>
              <a:rPr lang="en-US" dirty="0"/>
              <a:t>   Ministry of Climate Change</a:t>
            </a:r>
          </a:p>
        </p:txBody>
      </p:sp>
    </p:spTree>
    <p:extLst>
      <p:ext uri="{BB962C8B-B14F-4D97-AF65-F5344CB8AC3E}">
        <p14:creationId xmlns:p14="http://schemas.microsoft.com/office/powerpoint/2010/main" val="3360552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963BAE4-0691-48A1-B3FE-74F292086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227788"/>
            <a:ext cx="7886700" cy="1325563"/>
          </a:xfrm>
        </p:spPr>
        <p:txBody>
          <a:bodyPr/>
          <a:lstStyle/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792508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A22B775-8DF8-4ADF-893C-F4FCB8A45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059363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dirty="0"/>
              <a:t>Crop improvement enables </a:t>
            </a:r>
            <a:r>
              <a:rPr lang="en-US" sz="2800" dirty="0">
                <a:solidFill>
                  <a:srgbClr val="0070C0"/>
                </a:solidFill>
              </a:rPr>
              <a:t>adaptation</a:t>
            </a:r>
            <a:r>
              <a:rPr lang="en-US" sz="2800" dirty="0"/>
              <a:t> of agriculture to </a:t>
            </a:r>
            <a:r>
              <a:rPr lang="en-US" sz="2800" dirty="0">
                <a:solidFill>
                  <a:srgbClr val="0070C0"/>
                </a:solidFill>
              </a:rPr>
              <a:t>biotic</a:t>
            </a:r>
            <a:r>
              <a:rPr lang="en-US" sz="2800" dirty="0"/>
              <a:t> and </a:t>
            </a:r>
            <a:r>
              <a:rPr lang="en-US" sz="2800" dirty="0">
                <a:solidFill>
                  <a:srgbClr val="0070C0"/>
                </a:solidFill>
              </a:rPr>
              <a:t>environmental</a:t>
            </a:r>
            <a:r>
              <a:rPr lang="en-US" sz="2800" dirty="0"/>
              <a:t> changes as well as the development of </a:t>
            </a:r>
            <a:r>
              <a:rPr lang="en-US" sz="2800" dirty="0">
                <a:solidFill>
                  <a:srgbClr val="0070C0"/>
                </a:solidFill>
              </a:rPr>
              <a:t>new foods</a:t>
            </a:r>
            <a:r>
              <a:rPr lang="en-US" sz="2800" dirty="0"/>
              <a:t> and </a:t>
            </a:r>
            <a:r>
              <a:rPr lang="en-US" sz="2800" dirty="0">
                <a:solidFill>
                  <a:srgbClr val="0070C0"/>
                </a:solidFill>
              </a:rPr>
              <a:t>new uses</a:t>
            </a:r>
            <a:r>
              <a:rPr lang="en-US" sz="2800" dirty="0"/>
              <a:t>. </a:t>
            </a:r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dirty="0"/>
              <a:t>Plant genetic resources for food and agriculture (PGRFA) are </a:t>
            </a:r>
            <a:r>
              <a:rPr lang="en-US" sz="2800" dirty="0">
                <a:solidFill>
                  <a:srgbClr val="0070C0"/>
                </a:solidFill>
              </a:rPr>
              <a:t>strategic goods</a:t>
            </a:r>
            <a:r>
              <a:rPr lang="en-US" sz="2800" dirty="0"/>
              <a:t> for crop improvement through farmer selection, conventional plant breeding and modern biotechnological techniques. </a:t>
            </a:r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dirty="0"/>
              <a:t>Supportive </a:t>
            </a:r>
            <a:r>
              <a:rPr lang="en-US" sz="2800" dirty="0">
                <a:solidFill>
                  <a:srgbClr val="0070C0"/>
                </a:solidFill>
              </a:rPr>
              <a:t>policies</a:t>
            </a:r>
            <a:r>
              <a:rPr lang="en-US" sz="2800" dirty="0"/>
              <a:t> and </a:t>
            </a:r>
            <a:r>
              <a:rPr lang="en-US" sz="2800" dirty="0">
                <a:solidFill>
                  <a:srgbClr val="0070C0"/>
                </a:solidFill>
              </a:rPr>
              <a:t>laws</a:t>
            </a:r>
            <a:r>
              <a:rPr lang="en-US" sz="2800" dirty="0"/>
              <a:t> could create an enabling environment for the use of plant genetic resources in crop improvement, and for the adoption of improved plant varieties by farmers.</a:t>
            </a:r>
          </a:p>
        </p:txBody>
      </p:sp>
    </p:spTree>
    <p:extLst>
      <p:ext uri="{BB962C8B-B14F-4D97-AF65-F5344CB8AC3E}">
        <p14:creationId xmlns:p14="http://schemas.microsoft.com/office/powerpoint/2010/main" val="2024784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256F5F4-1C2A-40E5-9EBA-CC0AA18C7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The International Undertaking on Plant Genetic Resources-1983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ED26BAD-C279-4141-A4B8-63D9BEA5D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lnSpcReduction="10000"/>
          </a:bodyPr>
          <a:lstStyle/>
          <a:p>
            <a:pPr algn="just">
              <a:defRPr/>
            </a:pPr>
            <a:r>
              <a:rPr lang="en-US" dirty="0"/>
              <a:t>First international instrument dealing with the conservation and sustainable use of PGRFA</a:t>
            </a:r>
          </a:p>
          <a:p>
            <a:pPr algn="just">
              <a:defRPr/>
            </a:pPr>
            <a:r>
              <a:rPr lang="en-US" dirty="0"/>
              <a:t>The objective was to ensure that plant genetic resources of economic and/or social interest, particularly for agriculture, will be explored, preserved, evaluated and made available for plant breeding and scientific purposes. </a:t>
            </a:r>
          </a:p>
          <a:p>
            <a:pPr algn="just">
              <a:defRPr/>
            </a:pPr>
            <a:r>
              <a:rPr lang="en-US" dirty="0"/>
              <a:t>This Undertaking is based on the universally accepted principle that plant genetic resources are a heritage of mankind and consequently should be made available </a:t>
            </a:r>
            <a:r>
              <a:rPr lang="en-US" dirty="0">
                <a:solidFill>
                  <a:srgbClr val="0070C0"/>
                </a:solidFill>
              </a:rPr>
              <a:t>without restriction</a:t>
            </a:r>
            <a:r>
              <a:rPr lang="en-US" dirty="0"/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869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9E18B-C492-4CB7-8D04-7E3413CFF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Agreed Interpretations in 1989 and 1991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39656-8DEE-4680-8B4B-E269D87668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Plant Breeders’ Rights</a:t>
            </a:r>
          </a:p>
          <a:p>
            <a:pPr algn="just"/>
            <a:r>
              <a:rPr lang="en-US" dirty="0"/>
              <a:t>Farmers’ Rights</a:t>
            </a:r>
          </a:p>
          <a:p>
            <a:pPr algn="just"/>
            <a:r>
              <a:rPr lang="en-US" dirty="0"/>
              <a:t>Nations have sovereign rights over their plant genetic resources</a:t>
            </a:r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50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D0433-1E9E-4186-995B-0B69108E7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Convention on Biological Diversity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95152D-341A-4E69-8B5D-8BA0E069A2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/>
              <a:t>Convention on Biological Diversity (CBD) was adopted in May 1992 at the Nairobi Conference of UNEP. It entered into force in December 1993.</a:t>
            </a:r>
          </a:p>
          <a:p>
            <a:pPr algn="just"/>
            <a:r>
              <a:rPr lang="en-US" dirty="0"/>
              <a:t>Conservation of Biodiversity</a:t>
            </a:r>
          </a:p>
          <a:p>
            <a:pPr algn="just"/>
            <a:r>
              <a:rPr lang="en-US" dirty="0"/>
              <a:t>Sustainable use of its components</a:t>
            </a:r>
          </a:p>
          <a:p>
            <a:pPr algn="just"/>
            <a:r>
              <a:rPr lang="en-US" dirty="0"/>
              <a:t>Fair and  equitable sharing of the benefits from the utilization of genetic resources</a:t>
            </a:r>
          </a:p>
        </p:txBody>
      </p:sp>
    </p:spTree>
    <p:extLst>
      <p:ext uri="{BB962C8B-B14F-4D97-AF65-F5344CB8AC3E}">
        <p14:creationId xmlns:p14="http://schemas.microsoft.com/office/powerpoint/2010/main" val="3153575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TPGRFA MEMBER COUNTRIES (1).png">
            <a:extLst>
              <a:ext uri="{FF2B5EF4-FFF2-40B4-BE49-F238E27FC236}">
                <a16:creationId xmlns:a16="http://schemas.microsoft.com/office/drawing/2014/main" id="{99DD6FFA-6D0B-45AD-9E81-535086EDD8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09800"/>
            <a:ext cx="8229600" cy="4433283"/>
          </a:xfrm>
        </p:spPr>
      </p:pic>
      <p:pic>
        <p:nvPicPr>
          <p:cNvPr id="5" name="Picture 2" descr="http://www.fao.org/typo3temp/pics/6d20f325d4.jpg">
            <a:extLst>
              <a:ext uri="{FF2B5EF4-FFF2-40B4-BE49-F238E27FC236}">
                <a16:creationId xmlns:a16="http://schemas.microsoft.com/office/drawing/2014/main" id="{330DE6BF-6AEB-46A3-BB05-3B4D3D6BDC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875" y="295175"/>
            <a:ext cx="5247859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10DF622-009C-43DC-8F67-DF05B013331A}"/>
              </a:ext>
            </a:extLst>
          </p:cNvPr>
          <p:cNvSpPr txBox="1">
            <a:spLocks/>
          </p:cNvSpPr>
          <p:nvPr/>
        </p:nvSpPr>
        <p:spPr>
          <a:xfrm>
            <a:off x="457200" y="1447800"/>
            <a:ext cx="8229600" cy="83819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ITPGRFA entered into force in 2004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There are 144 contracting parties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5077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B9B68-668B-49C7-9CE7-C5F1FD255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b="1" dirty="0">
                <a:latin typeface="+mn-lt"/>
              </a:rPr>
              <a:t>International Treaty on Plant Genetic Resources for Food and Agriculture (ITPGRFA)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184008-E561-4CD8-9BE5-0EC69AB1F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999442"/>
          </a:xfrm>
        </p:spPr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General Provisions</a:t>
            </a:r>
          </a:p>
          <a:p>
            <a:r>
              <a:rPr lang="en-US" dirty="0"/>
              <a:t>Farmers’ Rights</a:t>
            </a:r>
          </a:p>
          <a:p>
            <a:r>
              <a:rPr lang="en-US" b="1" dirty="0"/>
              <a:t>The Multilateral System of Access and Benefit Sharing</a:t>
            </a:r>
          </a:p>
          <a:p>
            <a:r>
              <a:rPr lang="en-US" dirty="0"/>
              <a:t>Supporting Components</a:t>
            </a:r>
          </a:p>
          <a:p>
            <a:r>
              <a:rPr lang="en-US" dirty="0"/>
              <a:t>Financial Provisions</a:t>
            </a:r>
          </a:p>
          <a:p>
            <a:pPr algn="just"/>
            <a:r>
              <a:rPr lang="en-US" dirty="0"/>
              <a:t>Institutional Provisions</a:t>
            </a:r>
          </a:p>
        </p:txBody>
      </p:sp>
    </p:spTree>
    <p:extLst>
      <p:ext uri="{BB962C8B-B14F-4D97-AF65-F5344CB8AC3E}">
        <p14:creationId xmlns:p14="http://schemas.microsoft.com/office/powerpoint/2010/main" val="1117070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Multilateral System (MLS) of Access and Benefit Sharing (ABS)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1689"/>
            <a:ext cx="8229600" cy="4210755"/>
          </a:xfrm>
        </p:spPr>
        <p:txBody>
          <a:bodyPr>
            <a:normAutofit/>
          </a:bodyPr>
          <a:lstStyle/>
          <a:p>
            <a:pPr algn="just"/>
            <a:r>
              <a:rPr lang="en-US" sz="2400" dirty="0"/>
              <a:t>The Treaty creates the Multilateral System (MLS) of Access and Benefit Sharing (ABS), through which contracting parties agree to provide facilitated access to genetic resources of sixty-four crops and forages that are crucial for food security worldwide.</a:t>
            </a:r>
          </a:p>
          <a:p>
            <a:pPr algn="just"/>
            <a:r>
              <a:rPr lang="en-US" sz="2400" dirty="0"/>
              <a:t>All MLS materials are transferred using the SMTA adopted by the ITPGRFA Governing Body.</a:t>
            </a:r>
          </a:p>
          <a:p>
            <a:pPr algn="just"/>
            <a:r>
              <a:rPr lang="en-US" sz="2400" dirty="0"/>
              <a:t>The SMTA includes mandatory financial benefit-sharing clauses and prohibits recipients from seeking rights that would limit access to materials in the form received from the multilateral system.</a:t>
            </a:r>
          </a:p>
          <a:p>
            <a:pPr marL="0" indent="0" algn="just"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Multilateral system of access and benefit- sharing</a:t>
            </a:r>
          </a:p>
        </p:txBody>
      </p:sp>
      <p:graphicFrame>
        <p:nvGraphicFramePr>
          <p:cNvPr id="4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305800" cy="495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88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369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8337">
                <a:tc>
                  <a:txBody>
                    <a:bodyPr/>
                    <a:lstStyle/>
                    <a:p>
                      <a:r>
                        <a:rPr lang="en-US" sz="2000" dirty="0"/>
                        <a:t>Use </a:t>
                      </a: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Crops and Forages</a:t>
                      </a:r>
                    </a:p>
                  </a:txBody>
                  <a:tcPr marT="45713" marB="4571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22428">
                <a:tc>
                  <a:txBody>
                    <a:bodyPr/>
                    <a:lstStyle/>
                    <a:p>
                      <a:pPr algn="just"/>
                      <a:r>
                        <a:rPr lang="en-US" sz="2000" dirty="0"/>
                        <a:t>Food Crops</a:t>
                      </a: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dirty="0"/>
                        <a:t>Breadfruit, Asparagus, Oat, Beet, Brassica Complex, Pigeon Pea, Chickpea, Citrus, Coconut, Major Aroids, Carrot, Yams, Finger Millet, Strawberry, Sunflower, Barley, Sweet Potato, Grass pea,</a:t>
                      </a:r>
                      <a:r>
                        <a:rPr lang="en-US" sz="2000" baseline="0" dirty="0"/>
                        <a:t> Lentil, Apple, Cassava, Banana/Plantain, Rice, Pearl Millet, Beans, Pea, Rye, Potato, Eggplant, Sorghum, Triticale, Wheat, </a:t>
                      </a:r>
                      <a:r>
                        <a:rPr lang="en-US" sz="2000" baseline="0" dirty="0" err="1"/>
                        <a:t>Faba</a:t>
                      </a:r>
                      <a:r>
                        <a:rPr lang="en-US" sz="2000" baseline="0" dirty="0"/>
                        <a:t> Bean/Vetch, Cowpea, Maize</a:t>
                      </a:r>
                    </a:p>
                  </a:txBody>
                  <a:tcPr marT="45713" marB="4571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745">
                <a:tc>
                  <a:txBody>
                    <a:bodyPr/>
                    <a:lstStyle/>
                    <a:p>
                      <a:r>
                        <a:rPr lang="en-US" sz="2000" dirty="0"/>
                        <a:t>Legume Forages</a:t>
                      </a: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15 Genera</a:t>
                      </a:r>
                    </a:p>
                  </a:txBody>
                  <a:tcPr marT="45713" marB="4571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0745">
                <a:tc>
                  <a:txBody>
                    <a:bodyPr/>
                    <a:lstStyle/>
                    <a:p>
                      <a:r>
                        <a:rPr lang="en-US" sz="2000" dirty="0"/>
                        <a:t>Grass Forages</a:t>
                      </a: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12 Genera</a:t>
                      </a:r>
                    </a:p>
                  </a:txBody>
                  <a:tcPr marT="45713" marB="4571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0745">
                <a:tc>
                  <a:txBody>
                    <a:bodyPr/>
                    <a:lstStyle/>
                    <a:p>
                      <a:r>
                        <a:rPr lang="en-US" sz="2000" dirty="0"/>
                        <a:t>Other Forages</a:t>
                      </a: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  2 Genera</a:t>
                      </a:r>
                    </a:p>
                  </a:txBody>
                  <a:tcPr marT="45713" marB="45713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</TotalTime>
  <Words>849</Words>
  <Application>Microsoft Office PowerPoint</Application>
  <PresentationFormat>Экран (4:3)</PresentationFormat>
  <Paragraphs>75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Overview of Global and Regional Agreements on PGRFA, including Forests and Animal Genetic Resources for Food and Agriculture</vt:lpstr>
      <vt:lpstr>Презентация PowerPoint</vt:lpstr>
      <vt:lpstr>The International Undertaking on Plant Genetic Resources-1983</vt:lpstr>
      <vt:lpstr>Agreed Interpretations in 1989 and 1991</vt:lpstr>
      <vt:lpstr>Convention on Biological Diversity</vt:lpstr>
      <vt:lpstr>Презентация PowerPoint</vt:lpstr>
      <vt:lpstr>International Treaty on Plant Genetic Resources for Food and Agriculture (ITPGRFA)</vt:lpstr>
      <vt:lpstr>Multilateral System (MLS) of Access and Benefit Sharing (ABS)</vt:lpstr>
      <vt:lpstr>Multilateral system of access and benefit- sharing</vt:lpstr>
      <vt:lpstr>Nagoya Protocol</vt:lpstr>
      <vt:lpstr>Nagoya Protocol Obligations</vt:lpstr>
      <vt:lpstr>ITPGRFA/MLS and CBD/NP</vt:lpstr>
      <vt:lpstr>Pakistan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Global and Regional Agreements on PGRFA, including Forests and Animal Genetic Resources for Food and Agriculture</dc:title>
  <dc:creator>Asif</dc:creator>
  <cp:lastModifiedBy>Rufiya Ospanova</cp:lastModifiedBy>
  <cp:revision>13</cp:revision>
  <dcterms:created xsi:type="dcterms:W3CDTF">2020-07-02T07:58:09Z</dcterms:created>
  <dcterms:modified xsi:type="dcterms:W3CDTF">2020-07-03T06:29:09Z</dcterms:modified>
</cp:coreProperties>
</file>